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2" r:id="rId4"/>
  </p:sldMasterIdLst>
  <p:notesMasterIdLst>
    <p:notesMasterId r:id="rId9"/>
  </p:notesMasterIdLst>
  <p:sldIdLst>
    <p:sldId id="2147483554" r:id="rId5"/>
    <p:sldId id="2147483567" r:id="rId6"/>
    <p:sldId id="282" r:id="rId7"/>
    <p:sldId id="286" r:id="rId8"/>
  </p:sldIdLst>
  <p:sldSz cx="12192000" cy="6858000"/>
  <p:notesSz cx="6858000" cy="9144000"/>
  <p:embeddedFontLst>
    <p:embeddedFont>
      <p:font typeface="Amazon Ember" panose="020B0603020204020204" pitchFamily="34" charset="0"/>
      <p:regular r:id="rId10"/>
      <p:bold r:id="rId11"/>
      <p:italic r:id="rId12"/>
      <p:boldItalic r:id="rId13"/>
    </p:embeddedFont>
    <p:embeddedFont>
      <p:font typeface="Malgun Gothic" panose="020B0503020000020004" pitchFamily="34" charset="-127"/>
      <p:regular r:id="rId14"/>
      <p:bold r:id="rId15"/>
    </p:embeddedFont>
    <p:embeddedFont>
      <p:font typeface="Pretendard" panose="02000503000000020004" pitchFamily="2" charset="-127"/>
      <p:regular r:id="rId16"/>
      <p:bold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Semibold" panose="020B0502040204020203" pitchFamily="34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0C2F9E-3639-895A-48F9-910DFE78CD04}" name="박구삼" initials="박구" userId="S::gusam.park@dddseoul.kr::a57c06b8-8bd7-4af3-9b2d-0eee16db442b" providerId="AD"/>
  <p188:author id="{BC1D3CCA-AF2C-5B25-FB2F-C06C39C5F146}" name="유저스틴" initials="유저" userId="S::justin.yoo@dddseoul.kr::d76effd6-560c-4af1-9774-a292728db4f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D1E2"/>
    <a:srgbClr val="35C2D1"/>
    <a:srgbClr val="2FA8B5"/>
    <a:srgbClr val="2A8D97"/>
    <a:srgbClr val="00616E"/>
    <a:srgbClr val="006458"/>
    <a:srgbClr val="AC4E21"/>
    <a:srgbClr val="DDB8A6"/>
    <a:srgbClr val="F6EDE8"/>
    <a:srgbClr val="BC7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726"/>
  </p:normalViewPr>
  <p:slideViewPr>
    <p:cSldViewPr snapToGrid="0">
      <p:cViewPr varScale="1">
        <p:scale>
          <a:sx n="120" d="100"/>
          <a:sy n="120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3EFCF-6EF4-B944-83E2-76A9B84A12F6}" type="datetimeFigureOut">
              <a:rPr kumimoji="1" lang="ko-KR" altLang="en-US" smtClean="0"/>
              <a:t>2025. 8. 30.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17CC8-FE5D-674D-90FB-216879F00E7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40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89852-81EF-C5EE-B383-35EAB3ADF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3E8AB3-01CA-0DA2-F45B-11DC002B2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8BC8E7-242E-90FB-A408-5E2839146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F7260-77C2-E0AF-46D3-DE3132F54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17CC8-FE5D-674D-90FB-216879F00E7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984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- Square Photo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52D44-16D8-419F-8260-91CB57C5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235"/>
            <a:ext cx="11018520" cy="55399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B3ECF-E4A4-4BBE-8FC7-9B89BFA96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B01E71-3BCC-476E-A541-10A0744F88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263" y="1137400"/>
            <a:ext cx="11018520" cy="4813300"/>
          </a:xfrm>
          <a:prstGeom prst="rect">
            <a:avLst/>
          </a:prstGeo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67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33808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4" y="289517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MS Brand colors">
            <a:extLst>
              <a:ext uri="{FF2B5EF4-FFF2-40B4-BE49-F238E27FC236}">
                <a16:creationId xmlns:a16="http://schemas.microsoft.com/office/drawing/2014/main" id="{64D47851-93E6-4066-B42D-42968BFB6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"/>
          <a:stretch/>
        </p:blipFill>
        <p:spPr>
          <a:xfrm rot="5400000">
            <a:off x="9509760" y="2843773"/>
            <a:ext cx="6858000" cy="1170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ECAA7-63E4-6815-DC7B-18A0508C9A6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ko-KR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01388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5903-7CCD-2C16-38F6-7A2F668A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b="1" dirty="0">
                <a:latin typeface="Amazon Ember"/>
              </a:rPr>
              <a:t>Challenges in PPT Translation</a:t>
            </a:r>
            <a:endParaRPr lang="en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08BAC-EA8B-A3A8-2D16-FCE19A2B6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25" y="3346255"/>
            <a:ext cx="4558772" cy="3027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C7511-ABEA-1A1B-746F-3D9356622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741" y="699435"/>
            <a:ext cx="4714996" cy="30092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DE4463-42EE-9F05-1EF2-9CA185593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741" y="3531441"/>
            <a:ext cx="4714996" cy="2807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379C6F-1CA0-ADA8-2794-31C7C0A9D993}"/>
              </a:ext>
            </a:extLst>
          </p:cNvPr>
          <p:cNvSpPr txBox="1"/>
          <p:nvPr/>
        </p:nvSpPr>
        <p:spPr>
          <a:xfrm>
            <a:off x="352594" y="892800"/>
            <a:ext cx="5009088" cy="2101216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indent="2880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"/>
              </a:rPr>
              <a:t>Difficulties with Retrieval</a:t>
            </a:r>
            <a:endParaRPr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indent="288000">
              <a:lnSpc>
                <a:spcPct val="110000"/>
              </a:lnSpc>
              <a:buChar char="•"/>
            </a:pPr>
            <a:r>
              <a:rPr sz="2000" dirty="0">
                <a:latin typeface="Amazon Ember"/>
              </a:rPr>
              <a:t>Preserving formatting</a:t>
            </a:r>
          </a:p>
          <a:p>
            <a:pPr indent="288000">
              <a:lnSpc>
                <a:spcPct val="110000"/>
              </a:lnSpc>
              <a:buChar char="•"/>
            </a:pPr>
            <a:r>
              <a:rPr sz="2000" dirty="0">
                <a:latin typeface="Amazon Ember"/>
              </a:rPr>
              <a:t>Text color</a:t>
            </a:r>
          </a:p>
          <a:p>
            <a:pPr indent="288000">
              <a:lnSpc>
                <a:spcPct val="110000"/>
              </a:lnSpc>
              <a:buChar char="•"/>
            </a:pPr>
            <a:r>
              <a:rPr sz="2000" dirty="0">
                <a:latin typeface="Amazon Ember"/>
              </a:rPr>
              <a:t>Hyperlinks</a:t>
            </a:r>
          </a:p>
          <a:p>
            <a:pPr indent="288000">
              <a:lnSpc>
                <a:spcPct val="110000"/>
              </a:lnSpc>
              <a:buChar char="•"/>
            </a:pPr>
            <a:r>
              <a:rPr sz="2000" dirty="0">
                <a:latin typeface="Amazon Ember"/>
              </a:rPr>
              <a:t>Text overflowing from boxes, etc...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A700E-9D2A-901C-513B-0F9E42C6AFC6}"/>
              </a:ext>
            </a:extLst>
          </p:cNvPr>
          <p:cNvSpPr txBox="1"/>
          <p:nvPr/>
        </p:nvSpPr>
        <p:spPr>
          <a:xfrm>
            <a:off x="1604189" y="6448900"/>
            <a:ext cx="3757493" cy="276999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sz="1200" dirty="0">
                <a:latin typeface="Amazon Ember"/>
              </a:rPr>
              <a:t>People's perception: PPT translation is no big deal!</a:t>
            </a:r>
            <a:endParaRPr lang="en-K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7C93B0-4B5F-C044-BFD0-EF276F413DFA}"/>
              </a:ext>
            </a:extLst>
          </p:cNvPr>
          <p:cNvSpPr txBox="1"/>
          <p:nvPr/>
        </p:nvSpPr>
        <p:spPr>
          <a:xfrm>
            <a:off x="8632829" y="6448900"/>
            <a:ext cx="12468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>
                <a:latin typeface="Amazon Ember"/>
              </a:rPr>
              <a:t>Reality?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15744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0700D-6844-6E6E-7A04-8D5B319B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234A5-096C-3CEB-7569-600521ED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b="1">
                <a:latin typeface="Amazon Ember"/>
              </a:rPr>
              <a:t>Translation Result Example</a:t>
            </a:r>
            <a:endParaRPr lang="en-KR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E5742A-6176-1293-DB7E-FD394741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59" y="1186356"/>
            <a:ext cx="5118100" cy="236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6957CE-710F-B84D-6A29-C8A23349A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59" y="3662416"/>
            <a:ext cx="5200650" cy="233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BA0A7-AB6B-593E-BEE3-090E68DC5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669" y="1440468"/>
            <a:ext cx="6066506" cy="4672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6919FA-BC31-F4F9-3829-8EF6E6A7E6A3}"/>
              </a:ext>
            </a:extLst>
          </p:cNvPr>
          <p:cNvSpPr txBox="1"/>
          <p:nvPr/>
        </p:nvSpPr>
        <p:spPr>
          <a:xfrm>
            <a:off x="1457234" y="6153295"/>
            <a:ext cx="3252989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sz="1200" dirty="0">
                <a:latin typeface="Amazon Ember"/>
              </a:rPr>
              <a:t>English to Korean Translation Example</a:t>
            </a:r>
            <a:endParaRPr lang="en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084A5-FF3B-CD86-886C-A62F37CD6420}"/>
              </a:ext>
            </a:extLst>
          </p:cNvPr>
          <p:cNvSpPr txBox="1"/>
          <p:nvPr/>
        </p:nvSpPr>
        <p:spPr>
          <a:xfrm>
            <a:off x="7057856" y="6153295"/>
            <a:ext cx="3676910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sz="1200" dirty="0">
                <a:latin typeface="Amazon Ember"/>
              </a:rPr>
              <a:t>Note Translation (Original: Chinese Deck)</a:t>
            </a:r>
            <a:endParaRPr lang="en-KR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340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4C70-AF17-08F5-4F8F-BCCB20FF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b="1" dirty="0">
                <a:latin typeface="Amazon Ember"/>
              </a:rPr>
              <a:t>Without MCP vs. With MCP (Easy Version)</a:t>
            </a:r>
            <a:endParaRPr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CF0A64-2831-2AE5-4934-06D07A549F91}"/>
              </a:ext>
            </a:extLst>
          </p:cNvPr>
          <p:cNvSpPr txBox="1">
            <a:spLocks/>
          </p:cNvSpPr>
          <p:nvPr/>
        </p:nvSpPr>
        <p:spPr>
          <a:xfrm>
            <a:off x="666199" y="1060102"/>
            <a:ext cx="4347928" cy="2092841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sz="1800">
                <a:latin typeface="Amazon Ember"/>
              </a:rPr>
              <a:t>The methods of connecting AI and tools are all implemented in their own way depending on the language, developer, library, and service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4000"/>
              </a:lnSpc>
            </a:pPr>
            <a:r>
              <a:rPr sz="1800">
                <a:latin typeface="Amazon Ember"/>
              </a:rPr>
              <a:t>Every time you connect LLM and tools, effort goes into the connection work - developer friendly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図 11">
            <a:extLst>
              <a:ext uri="{FF2B5EF4-FFF2-40B4-BE49-F238E27FC236}">
                <a16:creationId xmlns:a16="http://schemas.microsoft.com/office/drawing/2014/main" id="{E3ED1EC5-24B1-06ED-40F7-F4E1BC26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60" y="3567613"/>
            <a:ext cx="3591024" cy="2394016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8B264C31-05D3-F39B-E22F-2E6D05F84300}"/>
              </a:ext>
            </a:extLst>
          </p:cNvPr>
          <p:cNvSpPr txBox="1">
            <a:spLocks/>
          </p:cNvSpPr>
          <p:nvPr/>
        </p:nvSpPr>
        <p:spPr>
          <a:xfrm>
            <a:off x="6503400" y="1171862"/>
            <a:ext cx="4862474" cy="1733898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sz="1800">
                <a:latin typeface="Amazon Ember"/>
              </a:rPr>
              <a:t>A unified standard for connecting AI and tools is prepared</a:t>
            </a:r>
            <a:endParaRPr lang="en-US" altLang="ko-KR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14000"/>
              </a:lnSpc>
            </a:pPr>
            <a:r>
              <a:rPr sz="1800">
                <a:latin typeface="Amazon Ember"/>
              </a:rPr>
              <a:t>If everyone creates AI apps or tools according to that standard, connection becomes easier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テキスト ボックス 35">
            <a:extLst>
              <a:ext uri="{FF2B5EF4-FFF2-40B4-BE49-F238E27FC236}">
                <a16:creationId xmlns:a16="http://schemas.microsoft.com/office/drawing/2014/main" id="{05846163-DA56-1125-8B50-3A27B315F0AA}"/>
              </a:ext>
            </a:extLst>
          </p:cNvPr>
          <p:cNvSpPr txBox="1"/>
          <p:nvPr/>
        </p:nvSpPr>
        <p:spPr>
          <a:xfrm>
            <a:off x="6514032" y="5970358"/>
            <a:ext cx="4296048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sz="1400">
                <a:latin typeface="Amazon Ember"/>
              </a:rPr>
              <a:t>Everyone uses the same connection method, which is being called the USB-typeC of the agent world</a:t>
            </a:r>
            <a:endParaRPr kumimoji="1" lang="ja-JP" altLang="en-US" sz="1400" dirty="0" err="1">
              <a:latin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テキスト ボックス 35">
            <a:extLst>
              <a:ext uri="{FF2B5EF4-FFF2-40B4-BE49-F238E27FC236}">
                <a16:creationId xmlns:a16="http://schemas.microsoft.com/office/drawing/2014/main" id="{E78868C7-4F8C-D672-D00A-7A2851DDC41B}"/>
              </a:ext>
            </a:extLst>
          </p:cNvPr>
          <p:cNvSpPr txBox="1"/>
          <p:nvPr/>
        </p:nvSpPr>
        <p:spPr>
          <a:xfrm>
            <a:off x="1279660" y="5970358"/>
            <a:ext cx="3591024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sz="1400">
                <a:latin typeface="Amazon Ember"/>
              </a:rPr>
              <a:t>Different connection methods for each</a:t>
            </a:r>
            <a:endParaRPr kumimoji="1" lang="ja-JP" altLang="en-US" sz="1400" dirty="0" err="1">
              <a:latin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D28AC-0425-898E-3CC0-066A666B2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5" y="3626937"/>
            <a:ext cx="3485985" cy="234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27D2-2EAC-A46F-658A-79680768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841D-9A60-D1E1-FC87-3616EAA6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Amazon Ember"/>
              </a:rPr>
              <a:t>MCP</a:t>
            </a:r>
            <a:endParaRPr lang="en-TH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4463FE-45AA-0549-E60A-269529440357}"/>
              </a:ext>
            </a:extLst>
          </p:cNvPr>
          <p:cNvGrpSpPr/>
          <p:nvPr/>
        </p:nvGrpSpPr>
        <p:grpSpPr>
          <a:xfrm>
            <a:off x="4253608" y="3079558"/>
            <a:ext cx="1365865" cy="1257748"/>
            <a:chOff x="3260791" y="2992094"/>
            <a:chExt cx="1365865" cy="1257748"/>
          </a:xfrm>
        </p:grpSpPr>
        <p:pic>
          <p:nvPicPr>
            <p:cNvPr id="4" name="Graphic 24" descr="Source code resource icon for the General Icons category.">
              <a:extLst>
                <a:ext uri="{FF2B5EF4-FFF2-40B4-BE49-F238E27FC236}">
                  <a16:creationId xmlns:a16="http://schemas.microsoft.com/office/drawing/2014/main" id="{B922840B-807A-2459-CA09-C75AB6F82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3501240" y="2992094"/>
              <a:ext cx="873812" cy="873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25">
              <a:extLst>
                <a:ext uri="{FF2B5EF4-FFF2-40B4-BE49-F238E27FC236}">
                  <a16:creationId xmlns:a16="http://schemas.microsoft.com/office/drawing/2014/main" id="{FADC7B20-1DE9-537F-95EE-93498097E5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0791" y="3911288"/>
              <a:ext cx="13658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sz="1600">
                  <a:latin typeface="Amazon Ember"/>
                </a:rPr>
                <a:t>MCP server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636EA2-9FAD-60D1-17ED-6F9511B302BC}"/>
              </a:ext>
            </a:extLst>
          </p:cNvPr>
          <p:cNvGrpSpPr/>
          <p:nvPr/>
        </p:nvGrpSpPr>
        <p:grpSpPr>
          <a:xfrm>
            <a:off x="7046498" y="3079558"/>
            <a:ext cx="1365865" cy="1257748"/>
            <a:chOff x="6651105" y="2992094"/>
            <a:chExt cx="1365865" cy="1257748"/>
          </a:xfrm>
        </p:grpSpPr>
        <p:pic>
          <p:nvPicPr>
            <p:cNvPr id="6" name="Graphic 24" descr="Source code resource icon for the General Icons category.">
              <a:extLst>
                <a:ext uri="{FF2B5EF4-FFF2-40B4-BE49-F238E27FC236}">
                  <a16:creationId xmlns:a16="http://schemas.microsoft.com/office/drawing/2014/main" id="{11CC6B57-B609-825C-83E7-0D0B7102AE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6891554" y="2992094"/>
              <a:ext cx="873812" cy="873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25">
              <a:extLst>
                <a:ext uri="{FF2B5EF4-FFF2-40B4-BE49-F238E27FC236}">
                  <a16:creationId xmlns:a16="http://schemas.microsoft.com/office/drawing/2014/main" id="{097763DE-273A-FD20-C0E0-D272DD65F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1105" y="3911288"/>
              <a:ext cx="13658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sz="1600">
                  <a:latin typeface="Amazon Ember"/>
                </a:rPr>
                <a:t>MCP client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8E28277-2718-1B96-51BA-3ECDEFCB26AF}"/>
              </a:ext>
            </a:extLst>
          </p:cNvPr>
          <p:cNvGrpSpPr/>
          <p:nvPr/>
        </p:nvGrpSpPr>
        <p:grpSpPr>
          <a:xfrm>
            <a:off x="455788" y="2082136"/>
            <a:ext cx="2954035" cy="914400"/>
            <a:chOff x="6397554" y="2076215"/>
            <a:chExt cx="2954035" cy="914400"/>
          </a:xfrm>
        </p:grpSpPr>
        <p:pic>
          <p:nvPicPr>
            <p:cNvPr id="10" name="Graphic 9" descr="Tools with solid fill">
              <a:extLst>
                <a:ext uri="{FF2B5EF4-FFF2-40B4-BE49-F238E27FC236}">
                  <a16:creationId xmlns:a16="http://schemas.microsoft.com/office/drawing/2014/main" id="{C0C12748-AAA7-EB57-BA15-2E64F82E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7554" y="2076215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9896E2-31D5-78A3-E661-871E1D209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9239" y="2362380"/>
              <a:ext cx="22923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sz="1600">
                  <a:latin typeface="Amazon Ember"/>
                </a:rPr>
                <a:t>Tools for agents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BB2298-EC96-797B-9354-02029F79C42E}"/>
              </a:ext>
            </a:extLst>
          </p:cNvPr>
          <p:cNvGrpSpPr/>
          <p:nvPr/>
        </p:nvGrpSpPr>
        <p:grpSpPr>
          <a:xfrm>
            <a:off x="447138" y="3249593"/>
            <a:ext cx="2962685" cy="917679"/>
            <a:chOff x="6388904" y="3249593"/>
            <a:chExt cx="2962685" cy="917679"/>
          </a:xfrm>
        </p:grpSpPr>
        <p:pic>
          <p:nvPicPr>
            <p:cNvPr id="13" name="Graphic 12" descr="Internet with solid fill">
              <a:extLst>
                <a:ext uri="{FF2B5EF4-FFF2-40B4-BE49-F238E27FC236}">
                  <a16:creationId xmlns:a16="http://schemas.microsoft.com/office/drawing/2014/main" id="{6C8E4F0E-356C-C29A-E49C-19944E14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88904" y="3249593"/>
              <a:ext cx="999391" cy="9176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BE8791-0A9E-880B-10A8-2E4EC509D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9239" y="3542251"/>
              <a:ext cx="22923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sz="1600">
                  <a:latin typeface="Amazon Ember"/>
                </a:rPr>
                <a:t>Internet search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AC8631-7712-3B0F-9EFC-5411FF057F8D}"/>
              </a:ext>
            </a:extLst>
          </p:cNvPr>
          <p:cNvGrpSpPr/>
          <p:nvPr/>
        </p:nvGrpSpPr>
        <p:grpSpPr>
          <a:xfrm>
            <a:off x="495511" y="4426250"/>
            <a:ext cx="2980680" cy="914400"/>
            <a:chOff x="6437277" y="4426250"/>
            <a:chExt cx="2980680" cy="914400"/>
          </a:xfrm>
        </p:grpSpPr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A6BD0232-9CDB-FD8C-4EFB-104640AC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37277" y="4426250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39EB5E-56AB-C3B1-9D75-60DA6AE026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5607" y="4591062"/>
              <a:ext cx="229235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sz="1600">
                  <a:latin typeface="Amazon Ember"/>
                </a:rPr>
                <a:t>Database or knowledge base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5CD954-E36C-8936-5211-0A12299E51C6}"/>
              </a:ext>
            </a:extLst>
          </p:cNvPr>
          <p:cNvGrpSpPr/>
          <p:nvPr/>
        </p:nvGrpSpPr>
        <p:grpSpPr>
          <a:xfrm>
            <a:off x="9163693" y="1407792"/>
            <a:ext cx="2292350" cy="1299063"/>
            <a:chOff x="8747008" y="1790040"/>
            <a:chExt cx="2292350" cy="1299063"/>
          </a:xfrm>
        </p:grpSpPr>
        <p:pic>
          <p:nvPicPr>
            <p:cNvPr id="8" name="Graphic 7" descr="Amazon Bedrock service icon.">
              <a:extLst>
                <a:ext uri="{FF2B5EF4-FFF2-40B4-BE49-F238E27FC236}">
                  <a16:creationId xmlns:a16="http://schemas.microsoft.com/office/drawing/2014/main" id="{0286ADDD-ECD3-667C-AC7A-55A643754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418479" y="1790040"/>
              <a:ext cx="949409" cy="94940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29A007-4582-235A-487F-3A8CA4E772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7008" y="2750549"/>
              <a:ext cx="22923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sz="1600">
                  <a:latin typeface="Amazon Ember"/>
                </a:rPr>
                <a:t>Agent 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F4F37D-B4DC-1D19-4506-7F689BA36AD9}"/>
              </a:ext>
            </a:extLst>
          </p:cNvPr>
          <p:cNvGrpSpPr/>
          <p:nvPr/>
        </p:nvGrpSpPr>
        <p:grpSpPr>
          <a:xfrm>
            <a:off x="9163693" y="3079558"/>
            <a:ext cx="2292350" cy="1299063"/>
            <a:chOff x="8747008" y="1790040"/>
            <a:chExt cx="2292350" cy="1299063"/>
          </a:xfrm>
        </p:grpSpPr>
        <p:pic>
          <p:nvPicPr>
            <p:cNvPr id="23" name="Graphic 22" descr="Amazon Bedrock service icon.">
              <a:extLst>
                <a:ext uri="{FF2B5EF4-FFF2-40B4-BE49-F238E27FC236}">
                  <a16:creationId xmlns:a16="http://schemas.microsoft.com/office/drawing/2014/main" id="{69C63B58-2E58-7FFF-0D01-301688CBE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418479" y="1790040"/>
              <a:ext cx="949409" cy="94940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F80EE7-6BD8-3B75-5E9E-60474CA3E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7008" y="2750549"/>
              <a:ext cx="22923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sz="1600">
                  <a:latin typeface="Amazon Ember"/>
                </a:rPr>
                <a:t>Agent 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BEFD39-A597-6C9C-AF50-878A459E2C49}"/>
              </a:ext>
            </a:extLst>
          </p:cNvPr>
          <p:cNvGrpSpPr/>
          <p:nvPr/>
        </p:nvGrpSpPr>
        <p:grpSpPr>
          <a:xfrm>
            <a:off x="9163693" y="4697343"/>
            <a:ext cx="2292350" cy="1299063"/>
            <a:chOff x="8747008" y="1790040"/>
            <a:chExt cx="2292350" cy="1299063"/>
          </a:xfrm>
        </p:grpSpPr>
        <p:pic>
          <p:nvPicPr>
            <p:cNvPr id="26" name="Graphic 25" descr="Amazon Bedrock service icon.">
              <a:extLst>
                <a:ext uri="{FF2B5EF4-FFF2-40B4-BE49-F238E27FC236}">
                  <a16:creationId xmlns:a16="http://schemas.microsoft.com/office/drawing/2014/main" id="{F9B24AE8-4B91-FB11-379A-DFF209553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418479" y="1790040"/>
              <a:ext cx="949409" cy="94940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8D33A9-AA3F-58D1-C8AE-E34F1842E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7008" y="2750549"/>
              <a:ext cx="229235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sz="1600">
                  <a:latin typeface="Amazon Ember"/>
                </a:rPr>
                <a:t>Agent C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D10CD0-C594-C2CB-E93D-3BC494B3A23C}"/>
              </a:ext>
            </a:extLst>
          </p:cNvPr>
          <p:cNvCxnSpPr>
            <a:stCxn id="11" idx="3"/>
          </p:cNvCxnSpPr>
          <p:nvPr/>
        </p:nvCxnSpPr>
        <p:spPr>
          <a:xfrm>
            <a:off x="3409823" y="2537578"/>
            <a:ext cx="843785" cy="84378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FF65FF-B23A-5377-A4A0-554A1B1BAB3C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409823" y="3711528"/>
            <a:ext cx="84378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E4B059C-A24B-5C84-0AF3-0ADE8EC4E87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476191" y="3953370"/>
            <a:ext cx="790520" cy="93008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311BA4-CD4E-A5D8-D8E4-3967243998DB}"/>
              </a:ext>
            </a:extLst>
          </p:cNvPr>
          <p:cNvCxnSpPr>
            <a:cxnSpLocks/>
          </p:cNvCxnSpPr>
          <p:nvPr/>
        </p:nvCxnSpPr>
        <p:spPr>
          <a:xfrm>
            <a:off x="5479183" y="3534836"/>
            <a:ext cx="1667205" cy="0"/>
          </a:xfrm>
          <a:prstGeom prst="straightConnector1">
            <a:avLst/>
          </a:prstGeom>
          <a:ln w="28575" cap="rnd">
            <a:solidFill>
              <a:schemeClr val="accent3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26DB2D6-1F43-2BCD-EE79-44F71EFEFC6B}"/>
              </a:ext>
            </a:extLst>
          </p:cNvPr>
          <p:cNvCxnSpPr>
            <a:cxnSpLocks/>
          </p:cNvCxnSpPr>
          <p:nvPr/>
        </p:nvCxnSpPr>
        <p:spPr>
          <a:xfrm flipH="1">
            <a:off x="8412363" y="1913847"/>
            <a:ext cx="1409698" cy="116571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BED8E-D67F-4787-322C-9C6D6923A161}"/>
              </a:ext>
            </a:extLst>
          </p:cNvPr>
          <p:cNvCxnSpPr>
            <a:cxnSpLocks/>
          </p:cNvCxnSpPr>
          <p:nvPr/>
        </p:nvCxnSpPr>
        <p:spPr>
          <a:xfrm flipH="1">
            <a:off x="8488559" y="3554263"/>
            <a:ext cx="1257305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3F36CB-0F17-6220-3AFF-D57A9FA6CF12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8488558" y="4028967"/>
            <a:ext cx="1346606" cy="114308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7146FBD-A01E-5DBA-EDE8-7FD141DD5984}"/>
              </a:ext>
            </a:extLst>
          </p:cNvPr>
          <p:cNvSpPr txBox="1"/>
          <p:nvPr/>
        </p:nvSpPr>
        <p:spPr>
          <a:xfrm>
            <a:off x="2756517" y="5289418"/>
            <a:ext cx="272266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>
                <a:latin typeface="Amazon Ember"/>
              </a:rPr>
              <a:t>Tool and logic are embedded in MCP server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C5822-7887-8740-379A-B1C3981F6066}"/>
              </a:ext>
            </a:extLst>
          </p:cNvPr>
          <p:cNvSpPr txBox="1"/>
          <p:nvPr/>
        </p:nvSpPr>
        <p:spPr>
          <a:xfrm>
            <a:off x="6314105" y="5286582"/>
            <a:ext cx="3234350" cy="9233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dirty="0">
                <a:latin typeface="Amazon Ember"/>
              </a:rPr>
              <a:t>Agent / LLM automatically discover the tool from MCP server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31F9BC-C9B9-659D-966E-37EE7CCC92E3}"/>
              </a:ext>
            </a:extLst>
          </p:cNvPr>
          <p:cNvCxnSpPr/>
          <p:nvPr/>
        </p:nvCxnSpPr>
        <p:spPr>
          <a:xfrm>
            <a:off x="6314105" y="2928880"/>
            <a:ext cx="0" cy="1175168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921B84D-A62D-DEC4-B78E-05EB7FC32906}"/>
              </a:ext>
            </a:extLst>
          </p:cNvPr>
          <p:cNvSpPr txBox="1"/>
          <p:nvPr/>
        </p:nvSpPr>
        <p:spPr>
          <a:xfrm>
            <a:off x="4905473" y="3655943"/>
            <a:ext cx="272266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sz="1400">
                <a:latin typeface="Amazon Ember"/>
              </a:rPr>
              <a:t>JSON-RPC</a:t>
            </a:r>
          </a:p>
        </p:txBody>
      </p:sp>
    </p:spTree>
    <p:extLst>
      <p:ext uri="{BB962C8B-B14F-4D97-AF65-F5344CB8AC3E}">
        <p14:creationId xmlns:p14="http://schemas.microsoft.com/office/powerpoint/2010/main" val="3844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zure updated">
  <a:themeElements>
    <a:clrScheme name="TS_20_Blue on Black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50E6FF"/>
      </a:accent1>
      <a:accent2>
        <a:srgbClr val="0078D4"/>
      </a:accent2>
      <a:accent3>
        <a:srgbClr val="243A5E"/>
      </a:accent3>
      <a:accent4>
        <a:srgbClr val="30E5D0"/>
      </a:accent4>
      <a:accent5>
        <a:srgbClr val="008575"/>
      </a:accent5>
      <a:accent6>
        <a:srgbClr val="D2D2D2"/>
      </a:accent6>
      <a:hlink>
        <a:srgbClr val="50E6FF"/>
      </a:hlink>
      <a:folHlink>
        <a:srgbClr val="50E6FF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updated" id="{7DB9ECB7-D46C-40A3-8DC8-035459EE8D3B}" vid="{A6F2E79B-BB60-4DE9-BC64-598474E56F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A378718F3F36949B3A104052F56F844" ma:contentTypeVersion="12" ma:contentTypeDescription="새 문서를 만듭니다." ma:contentTypeScope="" ma:versionID="fa8ec58b6a03fa9f721c6d0b84e57aab">
  <xsd:schema xmlns:xsd="http://www.w3.org/2001/XMLSchema" xmlns:xs="http://www.w3.org/2001/XMLSchema" xmlns:p="http://schemas.microsoft.com/office/2006/metadata/properties" xmlns:ns2="c8ac9aef-b9ff-4031-9411-b3d7ec0a31aa" xmlns:ns3="1c9184ac-ef06-4c5b-9c35-3ee38ad6acbd" targetNamespace="http://schemas.microsoft.com/office/2006/metadata/properties" ma:root="true" ma:fieldsID="cf539325315040825e48ad313e08f825" ns2:_="" ns3:_="">
    <xsd:import namespace="c8ac9aef-b9ff-4031-9411-b3d7ec0a31aa"/>
    <xsd:import namespace="1c9184ac-ef06-4c5b-9c35-3ee38ad6a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c9aef-b9ff-4031-9411-b3d7ec0a31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17d8fe29-532a-42a1-b699-b6d94cb679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184ac-ef06-4c5b-9c35-3ee38ad6acbd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a3a5a56-69c2-4298-9bef-aa841f646860}" ma:internalName="TaxCatchAll" ma:showField="CatchAllData" ma:web="1c9184ac-ef06-4c5b-9c35-3ee38ad6ac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9184ac-ef06-4c5b-9c35-3ee38ad6acbd" xsi:nil="true"/>
    <lcf76f155ced4ddcb4097134ff3c332f xmlns="c8ac9aef-b9ff-4031-9411-b3d7ec0a31a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ED2B8A-8993-4EE2-8C2C-051A781D33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c9aef-b9ff-4031-9411-b3d7ec0a31aa"/>
    <ds:schemaRef ds:uri="1c9184ac-ef06-4c5b-9c35-3ee38ad6ac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C363C0-603F-4316-BF29-EDE7DF5ADFB7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c8ac9aef-b9ff-4031-9411-b3d7ec0a31aa"/>
    <ds:schemaRef ds:uri="1c9184ac-ef06-4c5b-9c35-3ee38ad6acbd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87D5F6A-E53A-4527-9821-A555933ABE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14259</TotalTime>
  <Words>187</Words>
  <Application>Microsoft Macintosh PowerPoint</Application>
  <PresentationFormat>Widescreen</PresentationFormat>
  <Paragraphs>32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Pretendard</vt:lpstr>
      <vt:lpstr>Segoe UI Semibold</vt:lpstr>
      <vt:lpstr>Calibri</vt:lpstr>
      <vt:lpstr>Wingdings</vt:lpstr>
      <vt:lpstr>Segoe UI</vt:lpstr>
      <vt:lpstr>Amazon Ember</vt:lpstr>
      <vt:lpstr>Malgun Gothic</vt:lpstr>
      <vt:lpstr>1_Azure updated</vt:lpstr>
      <vt:lpstr>Challenges in PPT Translation</vt:lpstr>
      <vt:lpstr>Translation Result Example</vt:lpstr>
      <vt:lpstr>Without MCP vs. With MCP (Easy Version)</vt:lpstr>
      <vt:lpstr>MCP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박구삼</dc:creator>
  <cp:lastModifiedBy>Kim, Daekeun</cp:lastModifiedBy>
  <cp:revision>328</cp:revision>
  <dcterms:created xsi:type="dcterms:W3CDTF">2024-10-19T07:57:55Z</dcterms:created>
  <dcterms:modified xsi:type="dcterms:W3CDTF">2025-08-30T11:40:18Z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0x010100FA378718F3F36949B3A104052F56F844</vt:lpwstr>
  </property>
  <property fmtid="{D5CDD505-2E9C-101B-9397-08002B2CF9AE}" pid="3" name="MediaServiceImageTags">
    <vt:lpwstr/>
  </property>
  <property fmtid="{D5CDD505-2E9C-101B-9397-08002B2CF9AE}" pid="4" name="MSIP_Label_eb19ca94-c290-44a3-80c4-dfd6adf0620b_Enabled">
    <vt:lpwstr>true</vt:lpwstr>
  </property>
  <property fmtid="{D5CDD505-2E9C-101B-9397-08002B2CF9AE}" pid="5" name="MSIP_Label_eb19ca94-c290-44a3-80c4-dfd6adf0620b_SetDate">
    <vt:lpwstr>2025-06-29T22:54:45Z</vt:lpwstr>
  </property>
  <property fmtid="{D5CDD505-2E9C-101B-9397-08002B2CF9AE}" pid="6" name="MSIP_Label_eb19ca94-c290-44a3-80c4-dfd6adf0620b_Method">
    <vt:lpwstr>Privileged</vt:lpwstr>
  </property>
  <property fmtid="{D5CDD505-2E9C-101B-9397-08002B2CF9AE}" pid="7" name="MSIP_Label_eb19ca94-c290-44a3-80c4-dfd6adf0620b_Name">
    <vt:lpwstr>Amazon Public</vt:lpwstr>
  </property>
  <property fmtid="{D5CDD505-2E9C-101B-9397-08002B2CF9AE}" pid="8" name="MSIP_Label_eb19ca94-c290-44a3-80c4-dfd6adf0620b_SiteId">
    <vt:lpwstr>5280104a-472d-4538-9ccf-1e1d0efe8b1b</vt:lpwstr>
  </property>
  <property fmtid="{D5CDD505-2E9C-101B-9397-08002B2CF9AE}" pid="9" name="MSIP_Label_eb19ca94-c290-44a3-80c4-dfd6adf0620b_ActionId">
    <vt:lpwstr>f3a59282-cbd3-41e1-ba07-90336f153151</vt:lpwstr>
  </property>
  <property fmtid="{D5CDD505-2E9C-101B-9397-08002B2CF9AE}" pid="10" name="MSIP_Label_eb19ca94-c290-44a3-80c4-dfd6adf0620b_ContentBits">
    <vt:lpwstr>0</vt:lpwstr>
  </property>
  <property fmtid="{D5CDD505-2E9C-101B-9397-08002B2CF9AE}" pid="11" name="MSIP_Label_eb19ca94-c290-44a3-80c4-dfd6adf0620b_Tag">
    <vt:lpwstr>50, 0, 1, 1</vt:lpwstr>
  </property>
</Properties>
</file>